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6" r:id="rId25"/>
    <p:sldId id="287" r:id="rId26"/>
    <p:sldId id="277" r:id="rId27"/>
    <p:sldId id="278" r:id="rId28"/>
    <p:sldId id="279" r:id="rId29"/>
    <p:sldId id="280"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B1FB0-3DC8-4510-9A1A-5DD3854462A7}"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B1FB0-3DC8-4510-9A1A-5DD3854462A7}"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B1FB0-3DC8-4510-9A1A-5DD3854462A7}"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25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94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12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92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11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108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04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79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B1FB0-3DC8-4510-9A1A-5DD3854462A7}"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88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3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75630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18654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62502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68329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85869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18445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131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B1FB0-3DC8-4510-9A1A-5DD3854462A7}"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6984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79962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39338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7764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062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996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231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08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B1FB0-3DC8-4510-9A1A-5DD3854462A7}" type="datetimeFigureOut">
              <a:rPr lang="en-US" smtClean="0"/>
              <a:pPr/>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84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960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767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70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30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B1FB0-3DC8-4510-9A1A-5DD3854462A7}" type="datetimeFigureOut">
              <a:rPr lang="en-US" smtClean="0"/>
              <a:pPr/>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B1FB0-3DC8-4510-9A1A-5DD3854462A7}" type="datetimeFigureOut">
              <a:rPr lang="en-US" smtClean="0"/>
              <a:pPr/>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B1FB0-3DC8-4510-9A1A-5DD3854462A7}" type="datetimeFigureOut">
              <a:rPr lang="en-US" smtClean="0"/>
              <a:pPr/>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B1FB0-3DC8-4510-9A1A-5DD3854462A7}" type="datetimeFigureOut">
              <a:rPr lang="en-US" smtClean="0"/>
              <a:pPr/>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B1FB0-3DC8-4510-9A1A-5DD3854462A7}" type="datetimeFigureOut">
              <a:rPr lang="en-US" smtClean="0"/>
              <a:pPr/>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4B2F0-76D3-408E-9323-30476BBC95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B1FB0-3DC8-4510-9A1A-5DD3854462A7}" type="datetimeFigureOut">
              <a:rPr lang="en-US" smtClean="0"/>
              <a:pPr/>
              <a:t>3/29/2018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4B2F0-76D3-408E-9323-30476BBC95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891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29/03/2018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96439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D2D70-5257-4F7D-BE51-E8AA56927BC1}" type="datetimeFigureOut">
              <a:rPr lang="en-US" smtClean="0">
                <a:solidFill>
                  <a:prstClr val="black">
                    <a:tint val="75000"/>
                  </a:prstClr>
                </a:solidFill>
              </a:rPr>
              <a:pPr/>
              <a:t>3/29/2018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29424-8084-48AB-8145-B53528C94E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36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45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304800"/>
            <a:ext cx="8928992"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31185" y="1524000"/>
            <a:ext cx="4984215" cy="1569660"/>
          </a:xfrm>
          <a:prstGeom prst="rect">
            <a:avLst/>
          </a:prstGeom>
          <a:solidFill>
            <a:srgbClr val="00B0F0"/>
          </a:solidFill>
          <a:ln>
            <a:solidFill>
              <a:schemeClr val="bg1"/>
            </a:solidFill>
          </a:ln>
          <a:effectLst>
            <a:glow rad="101600">
              <a:schemeClr val="bg1">
                <a:lumMod val="95000"/>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Perbuatan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hamba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berlaku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pilihan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usaha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tertakluk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hukum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syarak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triped Right Arrow 4"/>
          <p:cNvSpPr/>
          <p:nvPr/>
        </p:nvSpPr>
        <p:spPr>
          <a:xfrm>
            <a:off x="356217" y="1524000"/>
            <a:ext cx="3505200" cy="1398418"/>
          </a:xfrm>
          <a:prstGeom prst="stripedRightArrow">
            <a:avLst/>
          </a:prstGeom>
          <a:solidFill>
            <a:srgbClr val="7030A0"/>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Jamaah</a:t>
            </a:r>
            <a:endParaRPr lang="en-MY" sz="2400" dirty="0"/>
          </a:p>
        </p:txBody>
      </p:sp>
      <p:sp>
        <p:nvSpPr>
          <p:cNvPr id="6" name="Rectangle 5"/>
          <p:cNvSpPr/>
          <p:nvPr/>
        </p:nvSpPr>
        <p:spPr>
          <a:xfrm>
            <a:off x="4953000" y="3964947"/>
            <a:ext cx="3612615" cy="461665"/>
          </a:xfrm>
          <a:prstGeom prst="rect">
            <a:avLst/>
          </a:prstGeom>
          <a:solidFill>
            <a:srgbClr val="00B050"/>
          </a:solidFill>
          <a:ln>
            <a:solidFill>
              <a:schemeClr val="bg1"/>
            </a:solidFill>
          </a:ln>
          <a:effectLst>
            <a:glow rad="101600">
              <a:schemeClr val="bg1">
                <a:lumMod val="95000"/>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Ganjaran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Pahala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a:off x="4076700" y="3692653"/>
            <a:ext cx="685800" cy="963304"/>
          </a:xfrm>
          <a:prstGeom prst="stripedRightArrow">
            <a:avLst/>
          </a:prstGeom>
          <a:solidFill>
            <a:srgbClr val="FFFF00"/>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sz="2400" dirty="0"/>
          </a:p>
        </p:txBody>
      </p:sp>
      <p:sp>
        <p:nvSpPr>
          <p:cNvPr id="8" name="Rectangle 7"/>
          <p:cNvSpPr/>
          <p:nvPr/>
        </p:nvSpPr>
        <p:spPr>
          <a:xfrm>
            <a:off x="762000" y="3964947"/>
            <a:ext cx="3079215" cy="461665"/>
          </a:xfrm>
          <a:prstGeom prst="rect">
            <a:avLst/>
          </a:prstGeom>
          <a:solidFill>
            <a:srgbClr val="00B0F0"/>
          </a:solidFill>
          <a:ln>
            <a:solidFill>
              <a:schemeClr val="bg1"/>
            </a:solidFill>
          </a:ln>
          <a:effectLst>
            <a:glow rad="101600">
              <a:schemeClr val="bg1">
                <a:lumMod val="95000"/>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Soleh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triped Right Arrow 8"/>
          <p:cNvSpPr/>
          <p:nvPr/>
        </p:nvSpPr>
        <p:spPr>
          <a:xfrm>
            <a:off x="4076700" y="4904096"/>
            <a:ext cx="685800" cy="963304"/>
          </a:xfrm>
          <a:prstGeom prst="stripedRightArrow">
            <a:avLst/>
          </a:prstGeom>
          <a:solidFill>
            <a:srgbClr val="7030A0"/>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sz="2400" dirty="0"/>
          </a:p>
        </p:txBody>
      </p:sp>
      <p:sp>
        <p:nvSpPr>
          <p:cNvPr id="10" name="Rectangle 9"/>
          <p:cNvSpPr/>
          <p:nvPr/>
        </p:nvSpPr>
        <p:spPr>
          <a:xfrm>
            <a:off x="4953000" y="5191590"/>
            <a:ext cx="3612615" cy="461665"/>
          </a:xfrm>
          <a:prstGeom prst="rect">
            <a:avLst/>
          </a:prstGeom>
          <a:solidFill>
            <a:srgbClr val="00B050"/>
          </a:solidFill>
          <a:ln>
            <a:solidFill>
              <a:schemeClr val="bg1"/>
            </a:solidFill>
          </a:ln>
          <a:effectLst>
            <a:glow rad="101600">
              <a:schemeClr val="bg1">
                <a:lumMod val="95000"/>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Hukuman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azab</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806985" y="5191590"/>
            <a:ext cx="3079215" cy="461665"/>
          </a:xfrm>
          <a:prstGeom prst="rect">
            <a:avLst/>
          </a:prstGeom>
          <a:solidFill>
            <a:srgbClr val="00B0F0"/>
          </a:solidFill>
          <a:ln>
            <a:solidFill>
              <a:schemeClr val="bg1"/>
            </a:solidFill>
          </a:ln>
          <a:effectLst>
            <a:glow rad="101600">
              <a:schemeClr val="bg1">
                <a:lumMod val="95000"/>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Maksiat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341040"/>
            <a:ext cx="8929688" cy="553998"/>
          </a:xfrm>
          <a:prstGeom prst="rect">
            <a:avLst/>
          </a:prstGeom>
        </p:spPr>
        <p:txBody>
          <a:bodyPr>
            <a:spAutoFit/>
          </a:bodyPr>
          <a:lstStyle/>
          <a:p>
            <a:pPr algn="ctr" fontAlgn="auto">
              <a:spcBef>
                <a:spcPts val="0"/>
              </a:spcBef>
              <a:spcAft>
                <a:spcPts val="0"/>
              </a:spcAft>
              <a:defRPr/>
            </a:pPr>
            <a:r>
              <a:rPr lang="nn-NO"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Akidah Golongan Jabariah</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66800" y="2133600"/>
            <a:ext cx="5181600" cy="1305880"/>
          </a:xfrm>
          <a:prstGeom prst="roundRect">
            <a:avLst>
              <a:gd name="adj" fmla="val 26725"/>
            </a:avLst>
          </a:prstGeom>
          <a:ln/>
        </p:spPr>
        <p:style>
          <a:lnRef idx="1">
            <a:schemeClr val="accent3"/>
          </a:lnRef>
          <a:fillRef idx="2">
            <a:schemeClr val="accent3"/>
          </a:fillRef>
          <a:effectRef idx="1">
            <a:schemeClr val="accent3"/>
          </a:effectRef>
          <a:fontRef idx="minor">
            <a:schemeClr val="dk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Menafikan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Usaha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hamba</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733800" y="3733800"/>
            <a:ext cx="5029200" cy="1295400"/>
          </a:xfrm>
          <a:prstGeom prst="roundRect">
            <a:avLst>
              <a:gd name="adj" fmla="val 26725"/>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Hujah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segala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sesuatu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ditentukan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Taala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Qada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Qadar</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 Diagonal Corner Rectangle 5"/>
          <p:cNvSpPr/>
          <p:nvPr/>
        </p:nvSpPr>
        <p:spPr>
          <a:xfrm>
            <a:off x="533400" y="1219200"/>
            <a:ext cx="2362200" cy="74104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Kesesatan</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7" name="Rounded Rectangle 6"/>
          <p:cNvSpPr/>
          <p:nvPr/>
        </p:nvSpPr>
        <p:spPr>
          <a:xfrm>
            <a:off x="1066800" y="5358740"/>
            <a:ext cx="5334000" cy="1270660"/>
          </a:xfrm>
          <a:prstGeom prst="roundRect">
            <a:avLst>
              <a:gd name="adj" fmla="val 26725"/>
            </a:avLst>
          </a:prstGeom>
          <a:ln/>
        </p:spPr>
        <p:style>
          <a:lnRef idx="1">
            <a:schemeClr val="accent2"/>
          </a:lnRef>
          <a:fillRef idx="2">
            <a:schemeClr val="accent2"/>
          </a:fillRef>
          <a:effectRef idx="1">
            <a:schemeClr val="accent2"/>
          </a:effectRef>
          <a:fontRef idx="minor">
            <a:schemeClr val="dk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Meletakkan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alasan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kesilapan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atas</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Curved Left Arrow 7"/>
          <p:cNvSpPr/>
          <p:nvPr/>
        </p:nvSpPr>
        <p:spPr>
          <a:xfrm rot="18879338">
            <a:off x="6106819" y="2444622"/>
            <a:ext cx="838200" cy="1451779"/>
          </a:xfrm>
          <a:prstGeom prst="curvedLef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sz="1600">
              <a:solidFill>
                <a:schemeClr val="tx1"/>
              </a:solidFill>
            </a:endParaRPr>
          </a:p>
        </p:txBody>
      </p:sp>
      <p:sp>
        <p:nvSpPr>
          <p:cNvPr id="9" name="Curved Left Arrow 8"/>
          <p:cNvSpPr/>
          <p:nvPr/>
        </p:nvSpPr>
        <p:spPr>
          <a:xfrm flipH="1" flipV="1">
            <a:off x="483919" y="3410781"/>
            <a:ext cx="978630" cy="1736002"/>
          </a:xfrm>
          <a:prstGeom prst="curved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sz="1600">
              <a:solidFill>
                <a:schemeClr val="tx1"/>
              </a:solidFill>
            </a:endParaRPr>
          </a:p>
        </p:txBody>
      </p:sp>
      <p:sp>
        <p:nvSpPr>
          <p:cNvPr id="10" name="Curved Left Arrow 9"/>
          <p:cNvSpPr/>
          <p:nvPr/>
        </p:nvSpPr>
        <p:spPr>
          <a:xfrm rot="3062800">
            <a:off x="6413486" y="4980158"/>
            <a:ext cx="838200" cy="1412710"/>
          </a:xfrm>
          <a:prstGeom prst="curvedLef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sz="1600">
              <a:solidFill>
                <a:schemeClr val="tx1"/>
              </a:solidFill>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341040"/>
            <a:ext cx="8929688" cy="553998"/>
          </a:xfrm>
          <a:prstGeom prst="rect">
            <a:avLst/>
          </a:prstGeom>
        </p:spPr>
        <p:txBody>
          <a:bodyPr>
            <a:spAutoFit/>
          </a:bodyPr>
          <a:lstStyle/>
          <a:p>
            <a:pPr algn="ctr" fontAlgn="auto">
              <a:spcBef>
                <a:spcPts val="0"/>
              </a:spcBef>
              <a:spcAft>
                <a:spcPts val="0"/>
              </a:spcAft>
              <a:defRPr/>
            </a:pPr>
            <a:r>
              <a:rPr lang="nn-NO"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Pegangan dan akidah kita</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81000" y="2744996"/>
            <a:ext cx="2971800" cy="836404"/>
          </a:xfrm>
          <a:prstGeom prst="roundRect">
            <a:avLst>
              <a:gd name="adj" fmla="val 26725"/>
            </a:avLst>
          </a:prstGeom>
          <a:ln/>
        </p:spPr>
        <p:style>
          <a:lnRef idx="1">
            <a:schemeClr val="accent3"/>
          </a:lnRef>
          <a:fillRef idx="2">
            <a:schemeClr val="accent3"/>
          </a:fillRef>
          <a:effectRef idx="1">
            <a:schemeClr val="accent3"/>
          </a:effectRef>
          <a:fontRef idx="minor">
            <a:schemeClr val="dk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Luar</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kawalan</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971956" y="2544578"/>
            <a:ext cx="5029200" cy="1295400"/>
          </a:xfrm>
          <a:prstGeom prst="roundRect">
            <a:avLst>
              <a:gd name="adj" fmla="val 26725"/>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Degupan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jantung</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aliran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darah</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 Diagonal Corner Rectangle 5"/>
          <p:cNvSpPr/>
          <p:nvPr/>
        </p:nvSpPr>
        <p:spPr>
          <a:xfrm>
            <a:off x="533400" y="1143000"/>
            <a:ext cx="5410200" cy="121920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Dapat</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bezakan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antara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perbuatan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diluar</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kawalan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kehendak</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usaha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7" name="Rounded Rectangle 6"/>
          <p:cNvSpPr/>
          <p:nvPr/>
        </p:nvSpPr>
        <p:spPr>
          <a:xfrm>
            <a:off x="1858983" y="5638800"/>
            <a:ext cx="5334000" cy="1066800"/>
          </a:xfrm>
          <a:prstGeom prst="roundRect">
            <a:avLst>
              <a:gd name="adj" fmla="val 26725"/>
            </a:avLst>
          </a:prstGeom>
          <a:ln/>
        </p:spPr>
        <p:style>
          <a:lnRef idx="1">
            <a:schemeClr val="accent2"/>
          </a:lnRef>
          <a:fillRef idx="2">
            <a:schemeClr val="accent2"/>
          </a:fillRef>
          <a:effectRef idx="1">
            <a:schemeClr val="accent2"/>
          </a:effectRef>
          <a:fontRef idx="minor">
            <a:schemeClr val="dk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Diberi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Pahala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Dosa</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a:xfrm>
            <a:off x="381000" y="4162818"/>
            <a:ext cx="2971800" cy="836404"/>
          </a:xfrm>
          <a:prstGeom prst="roundRect">
            <a:avLst>
              <a:gd name="adj" fmla="val 26725"/>
            </a:avLst>
          </a:prstGeom>
          <a:ln/>
        </p:spPr>
        <p:style>
          <a:lnRef idx="1">
            <a:schemeClr val="accent3"/>
          </a:lnRef>
          <a:fillRef idx="2">
            <a:schemeClr val="accent3"/>
          </a:fillRef>
          <a:effectRef idx="1">
            <a:schemeClr val="accent3"/>
          </a:effectRef>
          <a:fontRef idx="minor">
            <a:schemeClr val="dk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kawalan</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3971956" y="3962400"/>
            <a:ext cx="5029200" cy="1295400"/>
          </a:xfrm>
          <a:prstGeom prst="roundRect">
            <a:avLst>
              <a:gd name="adj" fmla="val 26725"/>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Usaha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minum</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304800"/>
            <a:ext cx="8929688" cy="523220"/>
          </a:xfrm>
          <a:prstGeom prst="rect">
            <a:avLst/>
          </a:prstGeom>
        </p:spPr>
        <p:txBody>
          <a:bodyPr>
            <a:spAutoFit/>
          </a:bodyPr>
          <a:lstStyle/>
          <a:p>
            <a:pPr algn="ctr" fontAlgn="auto">
              <a:spcBef>
                <a:spcPts val="0"/>
              </a:spcBef>
              <a:spcAft>
                <a:spcPts val="0"/>
              </a:spcAft>
              <a:defRPr/>
            </a:pPr>
            <a:r>
              <a:rPr lang="nn-NO"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Memahami dan menghayati Akidah sebenar</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39552" y="1743000"/>
            <a:ext cx="8231832" cy="1742674"/>
          </a:xfrm>
          <a:prstGeom prst="roundRect">
            <a:avLst>
              <a:gd name="adj" fmla="val 26725"/>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Individu</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yang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positif</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dan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proaktif</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dalam</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kehidupan</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Hexagon 4"/>
          <p:cNvSpPr/>
          <p:nvPr/>
        </p:nvSpPr>
        <p:spPr>
          <a:xfrm>
            <a:off x="1877888" y="3315816"/>
            <a:ext cx="6808912" cy="1446852"/>
          </a:xfrm>
          <a:prstGeom prst="hexag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smtClean="0">
                <a:solidFill>
                  <a:schemeClr val="tx1"/>
                </a:solidFill>
              </a:rPr>
              <a:t>Tidak</a:t>
            </a:r>
            <a:r>
              <a:rPr lang="en-US" sz="2800" b="1" dirty="0" smtClean="0">
                <a:solidFill>
                  <a:schemeClr val="tx1"/>
                </a:solidFill>
              </a:rPr>
              <a:t> </a:t>
            </a:r>
            <a:r>
              <a:rPr lang="en-US" sz="2800" b="1" dirty="0" err="1" smtClean="0">
                <a:solidFill>
                  <a:schemeClr val="tx1"/>
                </a:solidFill>
              </a:rPr>
              <a:t>menyalahkan</a:t>
            </a:r>
            <a:r>
              <a:rPr lang="en-US" sz="2800" b="1" dirty="0" smtClean="0">
                <a:solidFill>
                  <a:schemeClr val="tx1"/>
                </a:solidFill>
              </a:rPr>
              <a:t> </a:t>
            </a:r>
            <a:r>
              <a:rPr lang="en-US" sz="2800" b="1" dirty="0" err="1" smtClean="0">
                <a:solidFill>
                  <a:schemeClr val="tx1"/>
                </a:solidFill>
              </a:rPr>
              <a:t>Tuhan</a:t>
            </a:r>
            <a:r>
              <a:rPr lang="en-US" sz="2800" b="1" dirty="0" smtClean="0">
                <a:solidFill>
                  <a:schemeClr val="tx1"/>
                </a:solidFill>
              </a:rPr>
              <a:t> </a:t>
            </a:r>
            <a:r>
              <a:rPr lang="en-US" sz="2800" b="1" dirty="0" err="1" smtClean="0">
                <a:solidFill>
                  <a:schemeClr val="tx1"/>
                </a:solidFill>
              </a:rPr>
              <a:t>jika</a:t>
            </a:r>
            <a:r>
              <a:rPr lang="en-US" sz="2800" b="1" dirty="0" smtClean="0">
                <a:solidFill>
                  <a:schemeClr val="tx1"/>
                </a:solidFill>
              </a:rPr>
              <a:t> </a:t>
            </a:r>
          </a:p>
          <a:p>
            <a:pPr algn="ctr"/>
            <a:r>
              <a:rPr lang="en-US" sz="2800" b="1" dirty="0" err="1" smtClean="0">
                <a:solidFill>
                  <a:schemeClr val="tx1"/>
                </a:solidFill>
              </a:rPr>
              <a:t>ditimpa</a:t>
            </a:r>
            <a:r>
              <a:rPr lang="en-US" sz="2800" b="1" dirty="0" smtClean="0">
                <a:solidFill>
                  <a:schemeClr val="tx1"/>
                </a:solidFill>
              </a:rPr>
              <a:t> </a:t>
            </a:r>
            <a:r>
              <a:rPr lang="en-US" sz="2800" b="1" dirty="0" err="1" smtClean="0">
                <a:solidFill>
                  <a:schemeClr val="tx1"/>
                </a:solidFill>
              </a:rPr>
              <a:t>musibah</a:t>
            </a:r>
            <a:endParaRPr lang="en-MY" sz="2800" b="1" dirty="0">
              <a:solidFill>
                <a:schemeClr val="tx1"/>
              </a:solidFill>
            </a:endParaRPr>
          </a:p>
        </p:txBody>
      </p:sp>
      <p:sp>
        <p:nvSpPr>
          <p:cNvPr id="6" name="Hexagon 5"/>
          <p:cNvSpPr/>
          <p:nvPr/>
        </p:nvSpPr>
        <p:spPr>
          <a:xfrm>
            <a:off x="1877888" y="4890484"/>
            <a:ext cx="6808912" cy="1357916"/>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800" b="1" dirty="0" smtClean="0">
                <a:solidFill>
                  <a:schemeClr val="tx1"/>
                </a:solidFill>
              </a:rPr>
              <a:t>Menyandarkan musibah kepada kelemahan dan kedhaifan diri  </a:t>
            </a:r>
            <a:endParaRPr lang="en-MY" sz="2800" b="1" dirty="0">
              <a:solidFill>
                <a:schemeClr val="tx1"/>
              </a:solidFill>
            </a:endParaRPr>
          </a:p>
        </p:txBody>
      </p:sp>
      <p:sp>
        <p:nvSpPr>
          <p:cNvPr id="7" name="Curved Right Arrow 6"/>
          <p:cNvSpPr/>
          <p:nvPr/>
        </p:nvSpPr>
        <p:spPr>
          <a:xfrm rot="21223968">
            <a:off x="1624399" y="2991026"/>
            <a:ext cx="576064" cy="1420699"/>
          </a:xfrm>
          <a:prstGeom prst="curvedRightArrow">
            <a:avLst/>
          </a:prstGeom>
          <a:solidFill>
            <a:srgbClr val="FFFF00"/>
          </a:solidFill>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000">
              <a:solidFill>
                <a:schemeClr val="tx1"/>
              </a:solidFill>
            </a:endParaRPr>
          </a:p>
        </p:txBody>
      </p:sp>
      <p:sp>
        <p:nvSpPr>
          <p:cNvPr id="8" name="Curved Right Arrow 7"/>
          <p:cNvSpPr/>
          <p:nvPr/>
        </p:nvSpPr>
        <p:spPr>
          <a:xfrm rot="21223968">
            <a:off x="1606420" y="4545090"/>
            <a:ext cx="576064" cy="1420699"/>
          </a:xfrm>
          <a:prstGeom prst="curvedRightArrow">
            <a:avLst/>
          </a:prstGeom>
          <a:solidFill>
            <a:srgbClr val="FFFF00"/>
          </a:solidFill>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000">
              <a:solidFill>
                <a:schemeClr val="tx1"/>
              </a:solidFill>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77527"/>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Ash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Syura</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30:</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526340"/>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a:t>“Dan </a:t>
            </a:r>
            <a:r>
              <a:rPr lang="en-US" sz="2400" dirty="0" err="1"/>
              <a:t>apa</a:t>
            </a:r>
            <a:r>
              <a:rPr lang="en-US" sz="2400" dirty="0"/>
              <a:t> </a:t>
            </a:r>
            <a:r>
              <a:rPr lang="en-US" sz="2400" dirty="0" err="1"/>
              <a:t>jua</a:t>
            </a:r>
            <a:r>
              <a:rPr lang="en-US" sz="2400" dirty="0"/>
              <a:t> yang </a:t>
            </a:r>
            <a:r>
              <a:rPr lang="en-US" sz="2400" dirty="0" err="1"/>
              <a:t>menimpa</a:t>
            </a:r>
            <a:r>
              <a:rPr lang="en-US" sz="2400" dirty="0"/>
              <a:t> </a:t>
            </a:r>
            <a:r>
              <a:rPr lang="en-US" sz="2400" dirty="0" err="1"/>
              <a:t>kamu</a:t>
            </a:r>
            <a:r>
              <a:rPr lang="en-US" sz="2400" dirty="0"/>
              <a:t> </a:t>
            </a:r>
            <a:r>
              <a:rPr lang="en-US" sz="2400" dirty="0" err="1"/>
              <a:t>dari</a:t>
            </a:r>
            <a:r>
              <a:rPr lang="en-US" sz="2400" dirty="0"/>
              <a:t> </a:t>
            </a:r>
            <a:r>
              <a:rPr lang="en-US" sz="2400" dirty="0" err="1"/>
              <a:t>sesuatu</a:t>
            </a:r>
            <a:r>
              <a:rPr lang="en-US" sz="2400" dirty="0"/>
              <a:t> </a:t>
            </a:r>
            <a:r>
              <a:rPr lang="en-US" sz="2400" dirty="0" err="1"/>
              <a:t>kesusahan</a:t>
            </a:r>
            <a:r>
              <a:rPr lang="en-US" sz="2400" dirty="0"/>
              <a:t> (</a:t>
            </a:r>
            <a:r>
              <a:rPr lang="en-US" sz="2400" dirty="0" err="1"/>
              <a:t>atau</a:t>
            </a:r>
            <a:r>
              <a:rPr lang="en-US" sz="2400" dirty="0"/>
              <a:t> </a:t>
            </a:r>
            <a:r>
              <a:rPr lang="en-US" sz="2400" dirty="0" err="1"/>
              <a:t>bala</a:t>
            </a:r>
            <a:r>
              <a:rPr lang="en-US" sz="2400" dirty="0"/>
              <a:t> </a:t>
            </a:r>
            <a:r>
              <a:rPr lang="en-US" sz="2400" dirty="0" err="1"/>
              <a:t>bencana</a:t>
            </a:r>
            <a:r>
              <a:rPr lang="en-US" sz="2400" dirty="0"/>
              <a:t>), </a:t>
            </a:r>
            <a:r>
              <a:rPr lang="en-US" sz="2400" dirty="0" err="1"/>
              <a:t>maka</a:t>
            </a:r>
            <a:r>
              <a:rPr lang="en-US" sz="2400" dirty="0"/>
              <a:t> </a:t>
            </a:r>
            <a:r>
              <a:rPr lang="en-US" sz="2400" dirty="0" err="1"/>
              <a:t>ia</a:t>
            </a:r>
            <a:r>
              <a:rPr lang="en-US" sz="2400" dirty="0"/>
              <a:t> </a:t>
            </a:r>
            <a:r>
              <a:rPr lang="en-US" sz="2400" dirty="0" err="1"/>
              <a:t>adalah</a:t>
            </a:r>
            <a:r>
              <a:rPr lang="en-US" sz="2400" dirty="0"/>
              <a:t> </a:t>
            </a:r>
            <a:r>
              <a:rPr lang="en-US" sz="2400" dirty="0" err="1"/>
              <a:t>disebabkan</a:t>
            </a:r>
            <a:r>
              <a:rPr lang="en-US" sz="2400" dirty="0"/>
              <a:t> </a:t>
            </a:r>
            <a:r>
              <a:rPr lang="en-US" sz="2400" dirty="0" err="1"/>
              <a:t>apa</a:t>
            </a:r>
            <a:r>
              <a:rPr lang="en-US" sz="2400" dirty="0"/>
              <a:t> yang </a:t>
            </a:r>
            <a:r>
              <a:rPr lang="en-US" sz="2400" dirty="0" err="1"/>
              <a:t>kamu</a:t>
            </a:r>
            <a:r>
              <a:rPr lang="en-US" sz="2400" dirty="0"/>
              <a:t> </a:t>
            </a:r>
            <a:r>
              <a:rPr lang="en-US" sz="2400" dirty="0" err="1"/>
              <a:t>lakukan</a:t>
            </a:r>
            <a:r>
              <a:rPr lang="en-US" sz="2400" dirty="0"/>
              <a:t> (</a:t>
            </a:r>
            <a:r>
              <a:rPr lang="en-US" sz="2400" dirty="0" err="1"/>
              <a:t>dari</a:t>
            </a:r>
            <a:r>
              <a:rPr lang="en-US" sz="2400" dirty="0"/>
              <a:t> </a:t>
            </a:r>
            <a:r>
              <a:rPr lang="en-US" sz="2400" dirty="0" err="1"/>
              <a:t>perbuatan-perbuatan</a:t>
            </a:r>
            <a:r>
              <a:rPr lang="en-US" sz="2400" dirty="0"/>
              <a:t> yang </a:t>
            </a:r>
            <a:r>
              <a:rPr lang="en-US" sz="2400" dirty="0" err="1"/>
              <a:t>salah</a:t>
            </a:r>
            <a:r>
              <a:rPr lang="en-US" sz="2400" dirty="0"/>
              <a:t> </a:t>
            </a:r>
            <a:r>
              <a:rPr lang="en-US" sz="2400" dirty="0" err="1"/>
              <a:t>dan</a:t>
            </a:r>
            <a:r>
              <a:rPr lang="en-US" sz="2400" dirty="0"/>
              <a:t> </a:t>
            </a:r>
            <a:r>
              <a:rPr lang="en-US" sz="2400" dirty="0" err="1"/>
              <a:t>berdosa</a:t>
            </a:r>
            <a:r>
              <a:rPr lang="en-US" sz="2400" dirty="0"/>
              <a:t>); </a:t>
            </a:r>
            <a:r>
              <a:rPr lang="en-US" sz="2400" dirty="0" err="1"/>
              <a:t>dan</a:t>
            </a:r>
            <a:r>
              <a:rPr lang="en-US" sz="2400" dirty="0"/>
              <a:t> (</a:t>
            </a:r>
            <a:r>
              <a:rPr lang="en-US" sz="2400" dirty="0" err="1"/>
              <a:t>dalam</a:t>
            </a:r>
            <a:r>
              <a:rPr lang="en-US" sz="2400" dirty="0"/>
              <a:t> </a:t>
            </a:r>
            <a:r>
              <a:rPr lang="en-US" sz="2400" dirty="0" err="1"/>
              <a:t>pada</a:t>
            </a:r>
            <a:r>
              <a:rPr lang="en-US" sz="2400" dirty="0"/>
              <a:t> </a:t>
            </a:r>
            <a:r>
              <a:rPr lang="en-US" sz="2400" dirty="0" err="1"/>
              <a:t>itu</a:t>
            </a:r>
            <a:r>
              <a:rPr lang="en-US" sz="2400" dirty="0"/>
              <a:t>) Allah </a:t>
            </a:r>
            <a:r>
              <a:rPr lang="en-US" sz="2400" dirty="0" err="1"/>
              <a:t>memaafkan</a:t>
            </a:r>
            <a:r>
              <a:rPr lang="en-US" sz="2400" dirty="0"/>
              <a:t> </a:t>
            </a:r>
            <a:r>
              <a:rPr lang="en-US" sz="2400" dirty="0" err="1"/>
              <a:t>sebahagian</a:t>
            </a:r>
            <a:r>
              <a:rPr lang="en-US" sz="2400" dirty="0"/>
              <a:t> </a:t>
            </a:r>
            <a:r>
              <a:rPr lang="en-US" sz="2400" dirty="0" err="1"/>
              <a:t>besar</a:t>
            </a:r>
            <a:r>
              <a:rPr lang="en-US" sz="2400" dirty="0"/>
              <a:t> </a:t>
            </a:r>
            <a:r>
              <a:rPr lang="en-US" sz="2400" dirty="0" err="1"/>
              <a:t>dari</a:t>
            </a:r>
            <a:r>
              <a:rPr lang="en-US" sz="2400" dirty="0"/>
              <a:t> </a:t>
            </a:r>
            <a:r>
              <a:rPr lang="en-US" sz="2400" dirty="0" err="1"/>
              <a:t>dosa-dosa</a:t>
            </a:r>
            <a:r>
              <a:rPr lang="en-US" sz="2400" dirty="0"/>
              <a:t> </a:t>
            </a:r>
            <a:r>
              <a:rPr lang="en-US" sz="2400" dirty="0" err="1"/>
              <a:t>kamu</a:t>
            </a:r>
            <a:r>
              <a:rPr lang="en-US" sz="2400" dirty="0"/>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31254" y="1966080"/>
            <a:ext cx="8856984"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أَصَابَكُم مِّن مُّصِيبَةٍ فَبِمَا كَسَبَتْ أَيْدِيكُمْ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وَيَعْفُو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عَن كَثِيرٍ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89195"/>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538008"/>
            <a:ext cx="8991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ar-SA" sz="2400" dirty="0"/>
              <a:t>"</a:t>
            </a:r>
            <a:r>
              <a:rPr lang="en-US" sz="2400" dirty="0" err="1"/>
              <a:t>Beramallah</a:t>
            </a:r>
            <a:r>
              <a:rPr lang="en-US" sz="2400" dirty="0"/>
              <a:t> </a:t>
            </a:r>
            <a:r>
              <a:rPr lang="en-US" sz="2400" dirty="0" err="1"/>
              <a:t>kamu</a:t>
            </a:r>
            <a:r>
              <a:rPr lang="en-US" sz="2400" dirty="0"/>
              <a:t>, </a:t>
            </a:r>
            <a:r>
              <a:rPr lang="en-US" sz="2400" dirty="0" err="1"/>
              <a:t>kerana</a:t>
            </a:r>
            <a:r>
              <a:rPr lang="en-US" sz="2400" dirty="0"/>
              <a:t> </a:t>
            </a:r>
            <a:r>
              <a:rPr lang="en-US" sz="2400" dirty="0" err="1"/>
              <a:t>setiap</a:t>
            </a:r>
            <a:r>
              <a:rPr lang="en-US" sz="2400" dirty="0"/>
              <a:t> </a:t>
            </a:r>
            <a:r>
              <a:rPr lang="en-US" sz="2400" dirty="0" err="1"/>
              <a:t>seorang</a:t>
            </a:r>
            <a:r>
              <a:rPr lang="en-US" sz="2400" dirty="0"/>
              <a:t> </a:t>
            </a:r>
            <a:r>
              <a:rPr lang="en-US" sz="2400" dirty="0" err="1"/>
              <a:t>dimudahkan</a:t>
            </a:r>
            <a:r>
              <a:rPr lang="en-US" sz="2400" dirty="0"/>
              <a:t> </a:t>
            </a:r>
            <a:r>
              <a:rPr lang="en-US" sz="2400" dirty="0" err="1"/>
              <a:t>untuk</a:t>
            </a:r>
            <a:r>
              <a:rPr lang="en-US" sz="2400" dirty="0"/>
              <a:t> </a:t>
            </a:r>
            <a:r>
              <a:rPr lang="en-US" sz="2400" dirty="0" err="1"/>
              <a:t>beramal</a:t>
            </a:r>
            <a:r>
              <a:rPr lang="en-US" sz="2400" dirty="0"/>
              <a:t> </a:t>
            </a:r>
            <a:r>
              <a:rPr lang="en-US" sz="2400" dirty="0" err="1"/>
              <a:t>mengikut</a:t>
            </a:r>
            <a:r>
              <a:rPr lang="en-US" sz="2400" dirty="0"/>
              <a:t> </a:t>
            </a:r>
            <a:r>
              <a:rPr lang="en-US" sz="2400" dirty="0" err="1"/>
              <a:t>apa</a:t>
            </a:r>
            <a:r>
              <a:rPr lang="en-US" sz="2400" dirty="0"/>
              <a:t> yang </a:t>
            </a:r>
            <a:r>
              <a:rPr lang="en-US" sz="2400" dirty="0" err="1"/>
              <a:t>ditentukan</a:t>
            </a:r>
            <a:r>
              <a:rPr lang="en-US" sz="2400" dirty="0"/>
              <a:t>. </a:t>
            </a:r>
            <a:r>
              <a:rPr lang="en-US" sz="2400" dirty="0" err="1"/>
              <a:t>Mereka</a:t>
            </a:r>
            <a:r>
              <a:rPr lang="en-US" sz="2400" dirty="0"/>
              <a:t> yang </a:t>
            </a:r>
            <a:r>
              <a:rPr lang="en-US" sz="2400" dirty="0" err="1"/>
              <a:t>ditentukan</a:t>
            </a:r>
            <a:r>
              <a:rPr lang="en-US" sz="2400" dirty="0"/>
              <a:t> </a:t>
            </a:r>
            <a:r>
              <a:rPr lang="en-US" sz="2400" dirty="0" err="1"/>
              <a:t>mendapat</a:t>
            </a:r>
            <a:r>
              <a:rPr lang="en-US" sz="2400" dirty="0"/>
              <a:t> </a:t>
            </a:r>
            <a:r>
              <a:rPr lang="en-US" sz="2400" dirty="0" err="1"/>
              <a:t>kebahagiaan</a:t>
            </a:r>
            <a:r>
              <a:rPr lang="en-US" sz="2400" dirty="0"/>
              <a:t> (</a:t>
            </a:r>
            <a:r>
              <a:rPr lang="en-US" sz="2400" dirty="0" err="1"/>
              <a:t>syurga</a:t>
            </a:r>
            <a:r>
              <a:rPr lang="en-US" sz="2400" dirty="0"/>
              <a:t>) </a:t>
            </a:r>
            <a:r>
              <a:rPr lang="en-US" sz="2400" dirty="0" err="1"/>
              <a:t>akan</a:t>
            </a:r>
            <a:r>
              <a:rPr lang="en-US" sz="2400" dirty="0"/>
              <a:t> </a:t>
            </a:r>
            <a:r>
              <a:rPr lang="en-US" sz="2400" dirty="0" err="1"/>
              <a:t>dimudahkan</a:t>
            </a:r>
            <a:r>
              <a:rPr lang="en-US" sz="2400" dirty="0"/>
              <a:t> </a:t>
            </a:r>
            <a:r>
              <a:rPr lang="en-US" sz="2400" dirty="0" err="1"/>
              <a:t>untuk</a:t>
            </a:r>
            <a:r>
              <a:rPr lang="en-US" sz="2400" dirty="0"/>
              <a:t> </a:t>
            </a:r>
            <a:r>
              <a:rPr lang="en-US" sz="2400" dirty="0" err="1"/>
              <a:t>beramal</a:t>
            </a:r>
            <a:r>
              <a:rPr lang="en-US" sz="2400" dirty="0"/>
              <a:t> </a:t>
            </a:r>
            <a:r>
              <a:rPr lang="en-US" sz="2400" dirty="0" err="1"/>
              <a:t>dengan</a:t>
            </a:r>
            <a:r>
              <a:rPr lang="en-US" sz="2400" dirty="0"/>
              <a:t> </a:t>
            </a:r>
            <a:r>
              <a:rPr lang="en-US" sz="2400" dirty="0" err="1"/>
              <a:t>amalan</a:t>
            </a:r>
            <a:r>
              <a:rPr lang="en-US" sz="2400" dirty="0"/>
              <a:t> </a:t>
            </a:r>
            <a:r>
              <a:rPr lang="en-US" sz="2400" dirty="0" err="1"/>
              <a:t>ahli</a:t>
            </a:r>
            <a:r>
              <a:rPr lang="en-US" sz="2400" dirty="0"/>
              <a:t> </a:t>
            </a:r>
            <a:r>
              <a:rPr lang="en-US" sz="2400" dirty="0" err="1"/>
              <a:t>syurga</a:t>
            </a:r>
            <a:r>
              <a:rPr lang="en-US" sz="2400" dirty="0"/>
              <a:t>. Dan </a:t>
            </a:r>
            <a:r>
              <a:rPr lang="en-US" sz="2400" dirty="0" err="1"/>
              <a:t>mereka</a:t>
            </a:r>
            <a:r>
              <a:rPr lang="en-US" sz="2400" dirty="0"/>
              <a:t> yang </a:t>
            </a:r>
            <a:r>
              <a:rPr lang="en-US" sz="2400" dirty="0" err="1"/>
              <a:t>ditentukan</a:t>
            </a:r>
            <a:r>
              <a:rPr lang="en-US" sz="2400" dirty="0"/>
              <a:t> </a:t>
            </a:r>
            <a:r>
              <a:rPr lang="en-US" sz="2400" dirty="0" err="1"/>
              <a:t>celaka</a:t>
            </a:r>
            <a:r>
              <a:rPr lang="en-US" sz="2400" dirty="0"/>
              <a:t> (</a:t>
            </a:r>
            <a:r>
              <a:rPr lang="en-US" sz="2400" dirty="0" err="1"/>
              <a:t>ahli</a:t>
            </a:r>
            <a:r>
              <a:rPr lang="en-US" sz="2400" dirty="0"/>
              <a:t> </a:t>
            </a:r>
            <a:r>
              <a:rPr lang="en-US" sz="2400" dirty="0" err="1"/>
              <a:t>neraka</a:t>
            </a:r>
            <a:r>
              <a:rPr lang="en-US" sz="2400" dirty="0"/>
              <a:t>) </a:t>
            </a:r>
            <a:r>
              <a:rPr lang="en-US" sz="2400" dirty="0" err="1"/>
              <a:t>akan</a:t>
            </a:r>
            <a:r>
              <a:rPr lang="en-US" sz="2400" dirty="0"/>
              <a:t> </a:t>
            </a:r>
            <a:r>
              <a:rPr lang="en-US" sz="2400" dirty="0" err="1"/>
              <a:t>dimudahkan</a:t>
            </a:r>
            <a:r>
              <a:rPr lang="en-US" sz="2400" dirty="0"/>
              <a:t> </a:t>
            </a:r>
            <a:r>
              <a:rPr lang="en-US" sz="2400" dirty="0" err="1"/>
              <a:t>untuk</a:t>
            </a:r>
            <a:r>
              <a:rPr lang="en-US" sz="2400" dirty="0"/>
              <a:t> </a:t>
            </a:r>
            <a:r>
              <a:rPr lang="en-US" sz="2400" dirty="0" err="1"/>
              <a:t>beramal</a:t>
            </a:r>
            <a:r>
              <a:rPr lang="en-US" sz="2400" dirty="0"/>
              <a:t> </a:t>
            </a:r>
            <a:r>
              <a:rPr lang="en-US" sz="2400" dirty="0" err="1"/>
              <a:t>dengan</a:t>
            </a:r>
            <a:r>
              <a:rPr lang="en-US" sz="2400" dirty="0"/>
              <a:t> </a:t>
            </a:r>
            <a:r>
              <a:rPr lang="en-US" sz="2400" dirty="0" err="1"/>
              <a:t>amalan</a:t>
            </a:r>
            <a:r>
              <a:rPr lang="en-US" sz="2400" dirty="0"/>
              <a:t> </a:t>
            </a:r>
            <a:r>
              <a:rPr lang="en-US" sz="2400" dirty="0" err="1"/>
              <a:t>seperti</a:t>
            </a:r>
            <a:r>
              <a:rPr lang="en-US" sz="2400" dirty="0"/>
              <a:t> </a:t>
            </a:r>
            <a:r>
              <a:rPr lang="en-US" sz="2400" dirty="0" err="1"/>
              <a:t>ahli</a:t>
            </a:r>
            <a:r>
              <a:rPr lang="en-US" sz="2400" dirty="0"/>
              <a:t> </a:t>
            </a:r>
            <a:r>
              <a:rPr lang="en-US" sz="2400" dirty="0" err="1"/>
              <a:t>neraka</a:t>
            </a:r>
            <a:r>
              <a:rPr lang="ar-SA" sz="2400" dirty="0"/>
              <a:t>"</a:t>
            </a:r>
            <a:r>
              <a:rPr lang="en-US" sz="2400" dirty="0"/>
              <a:t>.</a:t>
            </a:r>
            <a:endParaRPr lang="en-MY" sz="2400" dirty="0"/>
          </a:p>
        </p:txBody>
      </p:sp>
      <p:sp>
        <p:nvSpPr>
          <p:cNvPr id="5" name="Rectangle 4"/>
          <p:cNvSpPr/>
          <p:nvPr/>
        </p:nvSpPr>
        <p:spPr>
          <a:xfrm>
            <a:off x="131254" y="1977748"/>
            <a:ext cx="8856984" cy="2308324"/>
          </a:xfrm>
          <a:prstGeom prst="rect">
            <a:avLst/>
          </a:prstGeom>
          <a:solidFill>
            <a:schemeClr val="bg1">
              <a:alpha val="40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اِعْمَلُوا،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فَكُلٌّ مُيَسَّرٌ لِمَا خُلِقَ لَهُ. أَمَّا مَنْ كَانَ مِنْ أَهْلِ السَّعَادَةِ، فَيُيَسَّرُ لِعَمَلِ أَهْلِ السَّعَادَةِ. وَأَمَّا مَنْ كَانَ مِنْ أَهْلِ الشَّقَاءِ، فَيُيَسَّرُ لِعَمَلِ أَهْلِ الشَّقَاوَةِ.</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329625"/>
            <a:ext cx="8929688" cy="553998"/>
          </a:xfrm>
          <a:prstGeom prst="rect">
            <a:avLst/>
          </a:prstGeom>
        </p:spPr>
        <p:txBody>
          <a:bodyPr>
            <a:spAutoFit/>
          </a:bodyPr>
          <a:lstStyle/>
          <a:p>
            <a:pPr algn="ctr" fontAlgn="auto">
              <a:spcBef>
                <a:spcPts val="0"/>
              </a:spcBef>
              <a:spcAft>
                <a:spcPts val="0"/>
              </a:spcAft>
              <a:defRPr/>
            </a:pPr>
            <a:r>
              <a:rPr lang="nn-NO"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tidak tahu pengakhiran hidup</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39552" y="1666800"/>
            <a:ext cx="8231832" cy="971600"/>
          </a:xfrm>
          <a:prstGeom prst="roundRect">
            <a:avLst>
              <a:gd name="adj" fmla="val 26725"/>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Ahli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Syurga</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atau</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neraka</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Hexagon 4"/>
          <p:cNvSpPr/>
          <p:nvPr/>
        </p:nvSpPr>
        <p:spPr>
          <a:xfrm>
            <a:off x="1877888" y="2782416"/>
            <a:ext cx="6808912" cy="1179984"/>
          </a:xfrm>
          <a:prstGeom prst="hexag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chemeClr val="tx1"/>
                </a:solidFill>
              </a:rPr>
              <a:t>Pertingkatkan</a:t>
            </a:r>
            <a:r>
              <a:rPr lang="en-US" sz="2400" b="1" dirty="0" smtClean="0">
                <a:solidFill>
                  <a:schemeClr val="tx1"/>
                </a:solidFill>
              </a:rPr>
              <a:t> </a:t>
            </a:r>
            <a:r>
              <a:rPr lang="en-US" sz="2400" b="1" dirty="0" err="1" smtClean="0">
                <a:solidFill>
                  <a:schemeClr val="tx1"/>
                </a:solidFill>
              </a:rPr>
              <a:t>amalan</a:t>
            </a:r>
            <a:endParaRPr lang="en-MY" sz="2400" b="1" dirty="0">
              <a:solidFill>
                <a:schemeClr val="tx1"/>
              </a:solidFill>
            </a:endParaRPr>
          </a:p>
        </p:txBody>
      </p:sp>
      <p:sp>
        <p:nvSpPr>
          <p:cNvPr id="6" name="Hexagon 5"/>
          <p:cNvSpPr/>
          <p:nvPr/>
        </p:nvSpPr>
        <p:spPr>
          <a:xfrm>
            <a:off x="1877888" y="4204684"/>
            <a:ext cx="6808912" cy="1205516"/>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smtClean="0">
                <a:solidFill>
                  <a:schemeClr val="tx1"/>
                </a:solidFill>
              </a:rPr>
              <a:t>Mengharapkan kebahagian disyurga</a:t>
            </a:r>
            <a:endParaRPr lang="en-MY" sz="2400" b="1" dirty="0">
              <a:solidFill>
                <a:schemeClr val="tx1"/>
              </a:solidFill>
            </a:endParaRPr>
          </a:p>
        </p:txBody>
      </p:sp>
      <p:sp>
        <p:nvSpPr>
          <p:cNvPr id="7" name="Curved Right Arrow 6"/>
          <p:cNvSpPr/>
          <p:nvPr/>
        </p:nvSpPr>
        <p:spPr>
          <a:xfrm rot="21223968">
            <a:off x="1590088" y="2459505"/>
            <a:ext cx="576064" cy="792088"/>
          </a:xfrm>
          <a:prstGeom prst="curvedRightArrow">
            <a:avLst/>
          </a:prstGeom>
          <a:solidFill>
            <a:srgbClr val="FFFF00"/>
          </a:solidFill>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400">
              <a:solidFill>
                <a:schemeClr val="tx1"/>
              </a:solidFill>
            </a:endParaRPr>
          </a:p>
        </p:txBody>
      </p:sp>
      <p:sp>
        <p:nvSpPr>
          <p:cNvPr id="8" name="Curved Right Arrow 7"/>
          <p:cNvSpPr/>
          <p:nvPr/>
        </p:nvSpPr>
        <p:spPr>
          <a:xfrm rot="21223968">
            <a:off x="1572109" y="3861169"/>
            <a:ext cx="576064" cy="792088"/>
          </a:xfrm>
          <a:prstGeom prst="curvedRightArrow">
            <a:avLst/>
          </a:prstGeom>
          <a:solidFill>
            <a:srgbClr val="FFFF00"/>
          </a:solidFill>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400">
              <a:solidFill>
                <a:schemeClr val="tx1"/>
              </a:solidFill>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304800"/>
            <a:ext cx="8568952" cy="553998"/>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Menghayati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Qada</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dan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Qadar</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Hexagon 3"/>
          <p:cNvSpPr/>
          <p:nvPr/>
        </p:nvSpPr>
        <p:spPr>
          <a:xfrm>
            <a:off x="952500" y="1437929"/>
            <a:ext cx="7620000" cy="1000471"/>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a:solidFill>
                  <a:schemeClr val="tx1"/>
                </a:solidFill>
              </a:rPr>
              <a:t>Redha dan menerima dengan sepenuh hati segala perkara yang telah ditetapkan Allah.</a:t>
            </a:r>
            <a:endParaRPr lang="en-MY" sz="2400" b="1" dirty="0">
              <a:solidFill>
                <a:schemeClr val="tx1"/>
              </a:solidFill>
            </a:endParaRPr>
          </a:p>
        </p:txBody>
      </p:sp>
      <p:sp>
        <p:nvSpPr>
          <p:cNvPr id="5" name="Diamond 4"/>
          <p:cNvSpPr/>
          <p:nvPr/>
        </p:nvSpPr>
        <p:spPr>
          <a:xfrm>
            <a:off x="357250" y="1600200"/>
            <a:ext cx="709550" cy="695585"/>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1</a:t>
            </a:r>
            <a:endParaRPr lang="en-MY" sz="2800" b="1" dirty="0">
              <a:effectLst>
                <a:glow rad="101600">
                  <a:schemeClr val="tx1">
                    <a:alpha val="60000"/>
                  </a:schemeClr>
                </a:glow>
                <a:outerShdw blurRad="38100" dist="38100" dir="2700000" algn="tl">
                  <a:srgbClr val="000000">
                    <a:alpha val="43137"/>
                  </a:srgbClr>
                </a:outerShdw>
              </a:effectLst>
            </a:endParaRPr>
          </a:p>
        </p:txBody>
      </p:sp>
      <p:sp>
        <p:nvSpPr>
          <p:cNvPr id="6" name="Hexagon 5"/>
          <p:cNvSpPr/>
          <p:nvPr/>
        </p:nvSpPr>
        <p:spPr>
          <a:xfrm>
            <a:off x="976250" y="2733329"/>
            <a:ext cx="7620000" cy="1000471"/>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a:solidFill>
                  <a:schemeClr val="tx1"/>
                </a:solidFill>
              </a:rPr>
              <a:t>Beriktikad bahawa setiap hamba yang mukallaf mempunyai usaha dan kehendak yang menjadi asas bagi balasan baik atau buruk.</a:t>
            </a:r>
            <a:endParaRPr lang="en-MY" sz="2400" b="1" dirty="0">
              <a:solidFill>
                <a:schemeClr val="tx1"/>
              </a:solidFill>
            </a:endParaRPr>
          </a:p>
        </p:txBody>
      </p:sp>
      <p:sp>
        <p:nvSpPr>
          <p:cNvPr id="7" name="Diamond 6"/>
          <p:cNvSpPr/>
          <p:nvPr/>
        </p:nvSpPr>
        <p:spPr>
          <a:xfrm>
            <a:off x="381000" y="2895600"/>
            <a:ext cx="709550" cy="695585"/>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2</a:t>
            </a:r>
            <a:endParaRPr lang="en-MY" sz="2800" b="1" dirty="0">
              <a:effectLst>
                <a:glow rad="101600">
                  <a:schemeClr val="tx1">
                    <a:alpha val="60000"/>
                  </a:schemeClr>
                </a:glow>
                <a:outerShdw blurRad="38100" dist="38100" dir="2700000" algn="tl">
                  <a:srgbClr val="000000">
                    <a:alpha val="43137"/>
                  </a:srgbClr>
                </a:outerShdw>
              </a:effectLst>
            </a:endParaRPr>
          </a:p>
        </p:txBody>
      </p:sp>
      <p:sp>
        <p:nvSpPr>
          <p:cNvPr id="8" name="Hexagon 7"/>
          <p:cNvSpPr/>
          <p:nvPr/>
        </p:nvSpPr>
        <p:spPr>
          <a:xfrm>
            <a:off x="976250" y="4028729"/>
            <a:ext cx="7620000" cy="1152871"/>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a:solidFill>
                  <a:schemeClr val="tx1"/>
                </a:solidFill>
              </a:rPr>
              <a:t>Tidak berhujah dengan Qada’ dan Qadar sebagai alasan untuk melakukan maksiat atau meninggalkan amal.</a:t>
            </a:r>
            <a:endParaRPr lang="en-MY" sz="2400" b="1" dirty="0">
              <a:solidFill>
                <a:schemeClr val="tx1"/>
              </a:solidFill>
            </a:endParaRPr>
          </a:p>
        </p:txBody>
      </p:sp>
      <p:sp>
        <p:nvSpPr>
          <p:cNvPr id="9" name="Diamond 8"/>
          <p:cNvSpPr/>
          <p:nvPr/>
        </p:nvSpPr>
        <p:spPr>
          <a:xfrm>
            <a:off x="381000" y="4191000"/>
            <a:ext cx="709550" cy="695585"/>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3</a:t>
            </a:r>
            <a:endParaRPr lang="en-MY" sz="28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304800"/>
            <a:ext cx="8568952" cy="553998"/>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Menghayati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Qada</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dan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Qadar</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Hexagon 3"/>
          <p:cNvSpPr/>
          <p:nvPr/>
        </p:nvSpPr>
        <p:spPr>
          <a:xfrm>
            <a:off x="952500" y="1914129"/>
            <a:ext cx="7620000" cy="1000471"/>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a:solidFill>
                  <a:schemeClr val="tx1"/>
                </a:solidFill>
              </a:rPr>
              <a:t>Berusaha dan beramal untuk meningkatkan diri dan mengejar kejayaan dunia dan akhirat.</a:t>
            </a:r>
            <a:endParaRPr lang="en-MY" sz="2400" b="1" dirty="0">
              <a:solidFill>
                <a:schemeClr val="tx1"/>
              </a:solidFill>
            </a:endParaRPr>
          </a:p>
        </p:txBody>
      </p:sp>
      <p:sp>
        <p:nvSpPr>
          <p:cNvPr id="5" name="Diamond 4"/>
          <p:cNvSpPr/>
          <p:nvPr/>
        </p:nvSpPr>
        <p:spPr>
          <a:xfrm>
            <a:off x="357250" y="2076400"/>
            <a:ext cx="709550" cy="695585"/>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4</a:t>
            </a:r>
            <a:endParaRPr lang="en-MY" sz="2800" b="1" dirty="0">
              <a:effectLst>
                <a:glow rad="101600">
                  <a:schemeClr val="tx1">
                    <a:alpha val="60000"/>
                  </a:schemeClr>
                </a:glow>
                <a:outerShdw blurRad="38100" dist="38100" dir="2700000" algn="tl">
                  <a:srgbClr val="000000">
                    <a:alpha val="43137"/>
                  </a:srgbClr>
                </a:outerShdw>
              </a:effectLst>
            </a:endParaRPr>
          </a:p>
        </p:txBody>
      </p:sp>
      <p:sp>
        <p:nvSpPr>
          <p:cNvPr id="6" name="Hexagon 5"/>
          <p:cNvSpPr/>
          <p:nvPr/>
        </p:nvSpPr>
        <p:spPr>
          <a:xfrm>
            <a:off x="976250" y="3495329"/>
            <a:ext cx="7620000" cy="1076671"/>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smtClean="0">
                <a:solidFill>
                  <a:schemeClr val="tx1"/>
                </a:solidFill>
              </a:rPr>
              <a:t>Tidak </a:t>
            </a:r>
            <a:r>
              <a:rPr lang="sv-SE" sz="2400" b="1" dirty="0">
                <a:solidFill>
                  <a:schemeClr val="tx1"/>
                </a:solidFill>
              </a:rPr>
              <a:t>menyandarkan perbuatan keji dan terkutuk kepada </a:t>
            </a:r>
            <a:r>
              <a:rPr lang="sv-SE" sz="2400" b="1" dirty="0" smtClean="0">
                <a:solidFill>
                  <a:schemeClr val="tx1"/>
                </a:solidFill>
              </a:rPr>
              <a:t>Allah.</a:t>
            </a:r>
            <a:endParaRPr lang="en-MY" sz="2400" b="1" dirty="0">
              <a:solidFill>
                <a:schemeClr val="tx1"/>
              </a:solidFill>
            </a:endParaRPr>
          </a:p>
        </p:txBody>
      </p:sp>
      <p:sp>
        <p:nvSpPr>
          <p:cNvPr id="7" name="Diamond 6"/>
          <p:cNvSpPr/>
          <p:nvPr/>
        </p:nvSpPr>
        <p:spPr>
          <a:xfrm>
            <a:off x="381000" y="3724015"/>
            <a:ext cx="709550" cy="695585"/>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5</a:t>
            </a:r>
            <a:endParaRPr lang="en-MY" sz="2800" b="1" dirty="0">
              <a:effectLst>
                <a:glow rad="101600">
                  <a:schemeClr val="tx1">
                    <a:alpha val="60000"/>
                  </a:schemeClr>
                </a:glow>
                <a:outerShdw blurRad="38100" dist="38100" dir="2700000" algn="tl">
                  <a:srgbClr val="000000">
                    <a:alpha val="43137"/>
                  </a:srgbClr>
                </a:outerShdw>
              </a:effectLst>
            </a:endParaRPr>
          </a:p>
        </p:txBody>
      </p:sp>
      <p:sp>
        <p:nvSpPr>
          <p:cNvPr id="8" name="Rounded Rectangle 7"/>
          <p:cNvSpPr/>
          <p:nvPr/>
        </p:nvSpPr>
        <p:spPr>
          <a:xfrm>
            <a:off x="457200" y="5200600"/>
            <a:ext cx="8231832" cy="971600"/>
          </a:xfrm>
          <a:prstGeom prst="roundRect">
            <a:avLst>
              <a:gd name="adj" fmla="val 26725"/>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rPr>
              <a:t>Perlu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rPr>
              <a:t>ambil</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rPr>
              <a:t>bertat</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rPr>
              <a:t>tentang</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rPr>
              <a:t>ilmu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rPr>
              <a:t>berkaitan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rPr>
              <a:t>akidah</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9667"/>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a:t>
            </a:r>
            <a:r>
              <a:rPr lang="ar-SA"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Lail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5-10:</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289280"/>
            <a:ext cx="899160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a:t>“</a:t>
            </a:r>
            <a:r>
              <a:rPr lang="en-US" sz="2400" dirty="0"/>
              <a:t>A</a:t>
            </a:r>
            <a:r>
              <a:rPr lang="ms-MY" sz="2400" dirty="0"/>
              <a:t>dapun orang yang memberikan apa yang ada padanya ke jalan kebaikan dan bertaqwa (mengerjakan suruhan Allah dan meninggalkan segala laranganNya).  Serta ia mengakui dengan yakin akan perkara yang baik. Maka sesungguhnya Kami akan memberikannya kemudahan untuk mendapat kesenangan (Syurga) Sebaliknya, orang yang bakhil (daripada berbuat kebajikan) dan merasa cukup dengan kekayaan dan kemewahannya. Serta ia mendustakan perkara yang baik. Maka sesungguhnya Kami akan memberikannya kemudahan untuk mendapat kesusahan dan kesengsaraan;</a:t>
            </a:r>
            <a:endParaRPr lang="en-MY" sz="2400" dirty="0"/>
          </a:p>
        </p:txBody>
      </p:sp>
      <p:sp>
        <p:nvSpPr>
          <p:cNvPr id="5" name="Rectangle 4"/>
          <p:cNvSpPr/>
          <p:nvPr/>
        </p:nvSpPr>
        <p:spPr>
          <a:xfrm>
            <a:off x="131254" y="1079480"/>
            <a:ext cx="8856984"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فَأَمَّا مَنْ أَعْطَىٰ وَاتَّقَىٰ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وَصَدَّقَ بِالْحُسْنَىٰ . </a:t>
            </a: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فَسَنُيَسِّرُهُ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لِلْيُسْرَىٰ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وَأَمَّا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بَخِلَ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وَاسْتَغْنَىٰ. </a:t>
            </a: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وَكَذَّبَ بِالْحُسْنَىٰ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فَسَنُيَسِّرُهُ لِلْعُسْرَىٰ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942743"/>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3271"/>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5496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1331416"/>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لْقُرْآنِ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8229270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292315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30406" y="30480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05000"/>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743271"/>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6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880156" y="228600"/>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8562"/>
            <a:ext cx="9144000" cy="1754326"/>
          </a:xfrm>
          <a:prstGeom prst="rect">
            <a:avLst/>
          </a:prstGeom>
          <a:solidFill>
            <a:schemeClr val="bg1">
              <a:alpha val="33000"/>
            </a:scheme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الْمَلِكُ الْحَـقُّ الْمُبِينُ، وَأَشْـهَـدُ أَنَّ سَيّدَنَا مُحَمَّداً عَبْدُاللهِ وَرَسُوْلُهُ الْأَمِــينُ.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3207"/>
            <a:ext cx="9144000" cy="169277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99592" y="96322"/>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71231"/>
            <a:ext cx="9144000" cy="1754326"/>
          </a:xfrm>
          <a:prstGeom prst="rect">
            <a:avLst/>
          </a:prstGeom>
          <a:solidFill>
            <a:schemeClr val="bg1">
              <a:alpha val="44000"/>
            </a:schemeClr>
          </a:solidFill>
        </p:spPr>
        <p:txBody>
          <a:bodyPr wrap="square">
            <a:spAutoFit/>
          </a:bodyPr>
          <a:lstStyle/>
          <a:p>
            <a:pPr algn="ctr" rtl="1"/>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اَللّهُـمَّ صَلِّ وَسَلّـِمْ وَبَارِكْ عَلَى سَيِّدَنَا وَشَفِيْعِنَا مُحَمَّدٍ، وَعَلَى آلِهِ وَأَصْحَابِهِ أَجْمَعِينَ. </a:t>
            </a:r>
            <a:endParaRPr lang="ms-MY" sz="5400"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79429"/>
            <a:ext cx="9144000" cy="169277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4480" y="275035"/>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3886200"/>
            <a:ext cx="9144000" cy="249299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kelak</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002810"/>
            <a:ext cx="9144000" cy="1631216"/>
          </a:xfrm>
          <a:prstGeom prst="rect">
            <a:avLst/>
          </a:prstGeom>
          <a:noFill/>
        </p:spPr>
        <p:txBody>
          <a:bodyPr wrap="square">
            <a:spAutoFit/>
          </a:bodyPr>
          <a:lstStyle/>
          <a:p>
            <a:pPr algn="ctr" rtl="1"/>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وَطَاعَتِهِ </a:t>
            </a:r>
            <a:endParaRPr lang="en-US"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a:t>
            </a:r>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تُفْلِحُوْنَ.</a:t>
            </a:r>
            <a:endPar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34268382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45548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02086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304071"/>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66305"/>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82631"/>
            <a:ext cx="9144000"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465370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60010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019114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81905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157903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829350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628319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3389522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762000"/>
            <a:ext cx="8856984" cy="5978560"/>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rPr>
              <a:t>30</a:t>
            </a:r>
            <a:r>
              <a:rPr lang="en-MY" sz="1600" b="1" dirty="0" smtClean="0">
                <a:solidFill>
                  <a:prstClr val="black"/>
                </a:solidFill>
                <a:effectLst>
                  <a:outerShdw blurRad="38100" dist="38100" dir="2700000" algn="tl">
                    <a:srgbClr val="000000">
                      <a:alpha val="43137"/>
                    </a:srgbClr>
                  </a:outerShdw>
                </a:effectLst>
                <a:cs typeface="Arial" charset="0"/>
              </a:rPr>
              <a:t>/0</a:t>
            </a:r>
            <a:r>
              <a:rPr lang="ar-SA" sz="1600" b="1" dirty="0" smtClean="0">
                <a:solidFill>
                  <a:prstClr val="black"/>
                </a:solidFill>
                <a:effectLst>
                  <a:outerShdw blurRad="38100" dist="38100" dir="2700000" algn="tl">
                    <a:srgbClr val="000000">
                      <a:alpha val="43137"/>
                    </a:srgbClr>
                  </a:outerShdw>
                </a:effectLst>
              </a:rPr>
              <a:t>3</a:t>
            </a:r>
            <a:r>
              <a:rPr lang="en-MY" sz="1600" b="1" dirty="0" smtClean="0">
                <a:solidFill>
                  <a:prstClr val="black"/>
                </a:solidFill>
                <a:effectLst>
                  <a:outerShdw blurRad="38100" dist="38100" dir="2700000" algn="tl">
                    <a:srgbClr val="000000">
                      <a:alpha val="43137"/>
                    </a:srgbClr>
                  </a:outerShdw>
                </a:effectLst>
                <a:cs typeface="Arial" charset="0"/>
              </a:rPr>
              <a:t>/2018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1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MEMAHAMI QADA’ DAN QADAR</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MY" sz="105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BERIMAN KEPADA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QADHA DAN QADAR IALAH YAKIN DAN MENERIMA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PENUH REDHA PELAKSANAAN ALLAH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DITETAPKAN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SEJAK AZALLI</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MANUSIA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DIBERI PELUANG BERUSAHA DAN MEMILIH MANA SATU AMALAN DAN CARA HIDUP. MEREKA DIBERI PAHALA JIKA MELAKUKAN AMALAN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SOLEH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DOSA JIKA MELAKUKAN MAKSIAT</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JUSTERU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JANGAN MEMILIH CARA HIDUP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MENAFIKAN PILIHAN DAN IKHTIAR (JABARIYYAH) KERANA MENYANGKA SEGALA-GALA TELAH DITETAPKAN TANPA DIBERI PILIHAN</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JADILAH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MUSLIM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POSITIF DAN PROAKTIF MELALUI KEIMANAN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KEPADA TAKDIR</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MELALUI PILIHAN DAN USAHA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DIBERIKAN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HARAPAN DIKURNIAKAN KEBAHAGIAAN MELALUI AMALAN AHLI SYURGA</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HAYATILAH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KEIMANAN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KEPAAD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TAKDIR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BERAMAL DAN BERUSAHA  BERLANDASKAN SYARA' DI SAMPING REDHA DAN MENERIMA SEGALA KETENTUAN ALLAH.</a:t>
            </a:r>
            <a:endPar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4062377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12082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754462"/>
            <a:ext cx="8964488" cy="1569660"/>
          </a:xfrm>
          <a:prstGeom prst="rect">
            <a:avLst/>
          </a:prstGeom>
          <a:solidFill>
            <a:schemeClr val="bg1">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صَاحِبِ الشَّفَاعَة، وَعَلَى آلِهِ وَصَحْبِهِ وَمَنْ تَبِعَهُمْ بِإِحْسَانٍ إِلَى يَوْمِ الْقِيَامَة.</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737318"/>
            <a:ext cx="9144000" cy="181588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19200" y="301079"/>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2048470"/>
            <a:ext cx="8424936" cy="1754326"/>
          </a:xfrm>
          <a:prstGeom prst="rect">
            <a:avLst/>
          </a:prstGeom>
          <a:solidFill>
            <a:schemeClr val="bg1">
              <a:alpha val="2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773305"/>
            <a:ext cx="9144000" cy="124649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Taala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bersungguh-sungguh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800600" y="1088571"/>
            <a:ext cx="2270427"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282636"/>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Kemanisan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2808136" y="3907971"/>
            <a:ext cx="6255354" cy="830997"/>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Pelaksanaan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ditetapkan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381000" y="1141434"/>
            <a:ext cx="3581400" cy="1394937"/>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400" noProof="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400" noProof="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noProof="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a:t>
            </a:r>
            <a:endParaRPr kumimoji="0" lang="en-MY" sz="2400" b="0" i="0" u="none" strike="noStrike" kern="0" cap="none" spc="0" normalizeH="0" baseline="0" noProof="0" dirty="0">
              <a:ln>
                <a:noFill/>
              </a:ln>
              <a:solidFill>
                <a:sysClr val="window" lastClr="FFFFFF"/>
              </a:solidFill>
              <a:effectLst/>
              <a:uLnTx/>
              <a:uFillTx/>
              <a:latin typeface="Arial"/>
            </a:endParaRPr>
          </a:p>
        </p:txBody>
      </p:sp>
      <p:cxnSp>
        <p:nvCxnSpPr>
          <p:cNvPr id="7" name="Straight Arrow Connector 6"/>
          <p:cNvCxnSpPr/>
          <p:nvPr/>
        </p:nvCxnSpPr>
        <p:spPr>
          <a:xfrm>
            <a:off x="2287284" y="4136571"/>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4800600" y="1550236"/>
            <a:ext cx="2270427"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4800599" y="2490736"/>
            <a:ext cx="2270427"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4800600" y="2029071"/>
            <a:ext cx="2270427"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4800598" y="2952401"/>
            <a:ext cx="2270427"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ectangle 11"/>
          <p:cNvSpPr/>
          <p:nvPr/>
        </p:nvSpPr>
        <p:spPr>
          <a:xfrm>
            <a:off x="4800597" y="3414066"/>
            <a:ext cx="2270427"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Qadar</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ectangle 12"/>
          <p:cNvSpPr/>
          <p:nvPr/>
        </p:nvSpPr>
        <p:spPr>
          <a:xfrm>
            <a:off x="107504" y="3941805"/>
            <a:ext cx="2270427"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4" name="Rectangle 13"/>
          <p:cNvSpPr/>
          <p:nvPr/>
        </p:nvSpPr>
        <p:spPr>
          <a:xfrm>
            <a:off x="2776832" y="4815168"/>
            <a:ext cx="6255354" cy="830997"/>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Ketentuan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ketetapan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azali</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15" name="Straight Arrow Connector 14"/>
          <p:cNvCxnSpPr/>
          <p:nvPr/>
        </p:nvCxnSpPr>
        <p:spPr>
          <a:xfrm>
            <a:off x="2255980" y="5079834"/>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76200" y="4849002"/>
            <a:ext cx="2270427"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Qadar</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7" name="Flowchart: Sequential Access Storage 16"/>
          <p:cNvSpPr/>
          <p:nvPr/>
        </p:nvSpPr>
        <p:spPr>
          <a:xfrm>
            <a:off x="1211413" y="5791200"/>
            <a:ext cx="6157156" cy="914400"/>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meredhai</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ketentuan</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ketetapan</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dirty="0"/>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0674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450140"/>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a:t>“</a:t>
            </a:r>
            <a:r>
              <a:rPr lang="en-US" sz="2400" dirty="0" err="1"/>
              <a:t>Setiap</a:t>
            </a:r>
            <a:r>
              <a:rPr lang="en-US" sz="2400" dirty="0"/>
              <a:t> </a:t>
            </a:r>
            <a:r>
              <a:rPr lang="en-US" sz="2400" dirty="0" err="1"/>
              <a:t>sesuatu</a:t>
            </a:r>
            <a:r>
              <a:rPr lang="en-US" sz="2400" dirty="0"/>
              <a:t> </a:t>
            </a:r>
            <a:r>
              <a:rPr lang="en-US" sz="2400" dirty="0" err="1"/>
              <a:t>pasti</a:t>
            </a:r>
            <a:r>
              <a:rPr lang="en-US" sz="2400" dirty="0"/>
              <a:t> </a:t>
            </a:r>
            <a:r>
              <a:rPr lang="en-US" sz="2400" dirty="0" err="1"/>
              <a:t>ada</a:t>
            </a:r>
            <a:r>
              <a:rPr lang="en-US" sz="2400" dirty="0"/>
              <a:t> </a:t>
            </a:r>
            <a:r>
              <a:rPr lang="en-US" sz="2400" dirty="0" err="1"/>
              <a:t>hakikatnya</a:t>
            </a:r>
            <a:r>
              <a:rPr lang="en-US" sz="2400" dirty="0"/>
              <a:t>. </a:t>
            </a:r>
            <a:r>
              <a:rPr lang="en-US" sz="2400" dirty="0" err="1"/>
              <a:t>Tidak</a:t>
            </a:r>
            <a:r>
              <a:rPr lang="en-US" sz="2400" dirty="0"/>
              <a:t> </a:t>
            </a:r>
            <a:r>
              <a:rPr lang="en-US" sz="2400" dirty="0" err="1"/>
              <a:t>akan</a:t>
            </a:r>
            <a:r>
              <a:rPr lang="en-US" sz="2400" dirty="0"/>
              <a:t> </a:t>
            </a:r>
            <a:r>
              <a:rPr lang="en-US" sz="2400" dirty="0" err="1"/>
              <a:t>sampai</a:t>
            </a:r>
            <a:r>
              <a:rPr lang="en-US" sz="2400" dirty="0"/>
              <a:t> </a:t>
            </a:r>
            <a:r>
              <a:rPr lang="en-US" sz="2400" dirty="0" err="1"/>
              <a:t>seorang</a:t>
            </a:r>
            <a:r>
              <a:rPr lang="en-US" sz="2400" dirty="0"/>
              <a:t> </a:t>
            </a:r>
            <a:r>
              <a:rPr lang="en-US" sz="2400" dirty="0" err="1"/>
              <a:t>hamba</a:t>
            </a:r>
            <a:r>
              <a:rPr lang="en-US" sz="2400" dirty="0"/>
              <a:t> </a:t>
            </a:r>
            <a:r>
              <a:rPr lang="en-US" sz="2400" dirty="0" err="1"/>
              <a:t>kepada</a:t>
            </a:r>
            <a:r>
              <a:rPr lang="en-US" sz="2400" dirty="0"/>
              <a:t> </a:t>
            </a:r>
            <a:r>
              <a:rPr lang="en-US" sz="2400" dirty="0" err="1"/>
              <a:t>hakikat</a:t>
            </a:r>
            <a:r>
              <a:rPr lang="en-US" sz="2400" dirty="0"/>
              <a:t> </a:t>
            </a:r>
            <a:r>
              <a:rPr lang="en-US" sz="2400" dirty="0" err="1"/>
              <a:t>keimanan</a:t>
            </a:r>
            <a:r>
              <a:rPr lang="en-US" sz="2400" dirty="0"/>
              <a:t> </a:t>
            </a:r>
            <a:r>
              <a:rPr lang="en-US" sz="2400" dirty="0" err="1"/>
              <a:t>sehinggalah</a:t>
            </a:r>
            <a:r>
              <a:rPr lang="en-US" sz="2400" dirty="0"/>
              <a:t> </a:t>
            </a:r>
            <a:r>
              <a:rPr lang="en-US" sz="2400" dirty="0" err="1"/>
              <a:t>dia</a:t>
            </a:r>
            <a:r>
              <a:rPr lang="en-US" sz="2400" dirty="0"/>
              <a:t> </a:t>
            </a:r>
            <a:r>
              <a:rPr lang="en-US" sz="2400" dirty="0" err="1"/>
              <a:t>mengetahui</a:t>
            </a:r>
            <a:r>
              <a:rPr lang="en-US" sz="2400" dirty="0"/>
              <a:t> </a:t>
            </a:r>
            <a:r>
              <a:rPr lang="en-US" sz="2400" dirty="0" err="1"/>
              <a:t>bahawa</a:t>
            </a:r>
            <a:r>
              <a:rPr lang="en-US" sz="2400" dirty="0"/>
              <a:t>: </a:t>
            </a:r>
            <a:r>
              <a:rPr lang="en-US" sz="2400" dirty="0" err="1"/>
              <a:t>Sesungguhnya</a:t>
            </a:r>
            <a:r>
              <a:rPr lang="en-US" sz="2400" dirty="0"/>
              <a:t> </a:t>
            </a:r>
            <a:r>
              <a:rPr lang="en-US" sz="2400" dirty="0" err="1"/>
              <a:t>apa</a:t>
            </a:r>
            <a:r>
              <a:rPr lang="en-US" sz="2400" dirty="0"/>
              <a:t> yang </a:t>
            </a:r>
            <a:r>
              <a:rPr lang="en-US" sz="2400" dirty="0" err="1"/>
              <a:t>ditimpanya</a:t>
            </a:r>
            <a:r>
              <a:rPr lang="en-US" sz="2400" dirty="0"/>
              <a:t> </a:t>
            </a:r>
            <a:r>
              <a:rPr lang="en-US" sz="2400" dirty="0" err="1"/>
              <a:t>tidak</a:t>
            </a:r>
            <a:r>
              <a:rPr lang="en-US" sz="2400" dirty="0"/>
              <a:t> </a:t>
            </a:r>
            <a:r>
              <a:rPr lang="en-US" sz="2400" dirty="0" err="1"/>
              <a:t>akan</a:t>
            </a:r>
            <a:r>
              <a:rPr lang="en-US" sz="2400" dirty="0"/>
              <a:t> </a:t>
            </a:r>
            <a:r>
              <a:rPr lang="en-US" sz="2400" dirty="0" err="1"/>
              <a:t>dapat</a:t>
            </a:r>
            <a:r>
              <a:rPr lang="en-US" sz="2400" dirty="0"/>
              <a:t> </a:t>
            </a:r>
            <a:r>
              <a:rPr lang="en-US" sz="2400" dirty="0" err="1"/>
              <a:t>dielaknya</a:t>
            </a:r>
            <a:r>
              <a:rPr lang="en-US" sz="2400" dirty="0"/>
              <a:t>, </a:t>
            </a:r>
            <a:r>
              <a:rPr lang="en-US" sz="2400" dirty="0" err="1"/>
              <a:t>dan</a:t>
            </a:r>
            <a:r>
              <a:rPr lang="en-US" sz="2400" dirty="0"/>
              <a:t> </a:t>
            </a:r>
            <a:r>
              <a:rPr lang="en-US" sz="2400" dirty="0" err="1"/>
              <a:t>apa</a:t>
            </a:r>
            <a:r>
              <a:rPr lang="en-US" sz="2400" dirty="0"/>
              <a:t> yang </a:t>
            </a:r>
            <a:r>
              <a:rPr lang="en-US" sz="2400" dirty="0" err="1"/>
              <a:t>tidak</a:t>
            </a:r>
            <a:r>
              <a:rPr lang="en-US" sz="2400" dirty="0"/>
              <a:t> </a:t>
            </a:r>
            <a:r>
              <a:rPr lang="en-US" sz="2400" dirty="0" err="1"/>
              <a:t>mengenainya</a:t>
            </a:r>
            <a:r>
              <a:rPr lang="en-US" sz="2400" dirty="0"/>
              <a:t> </a:t>
            </a:r>
            <a:r>
              <a:rPr lang="en-US" sz="2400" dirty="0" err="1"/>
              <a:t>pasti</a:t>
            </a:r>
            <a:r>
              <a:rPr lang="en-US" sz="2400" dirty="0"/>
              <a:t> </a:t>
            </a:r>
            <a:r>
              <a:rPr lang="en-US" sz="2400" dirty="0" err="1"/>
              <a:t>tidak</a:t>
            </a:r>
            <a:r>
              <a:rPr lang="en-US" sz="2400" dirty="0"/>
              <a:t> </a:t>
            </a:r>
            <a:r>
              <a:rPr lang="en-US" sz="2400" dirty="0" err="1"/>
              <a:t>akan</a:t>
            </a:r>
            <a:r>
              <a:rPr lang="en-US" sz="2400" dirty="0"/>
              <a:t> </a:t>
            </a:r>
            <a:r>
              <a:rPr lang="en-US" sz="2400" dirty="0" err="1"/>
              <a:t>menimpanya</a:t>
            </a:r>
            <a:r>
              <a:rPr lang="en-US" sz="2400" dirty="0"/>
              <a:t>”. </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31254" y="1754377"/>
            <a:ext cx="8856984"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لِكُلِّ شَيْءٍ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حَقِيقَةٌ،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بَلَغَ عَبْدٌ حَقِيقَةَ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الْإِيمَانِ،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حَتَّى يَعْلَمَ أَنَّ مَا أَصَابَهُ لَمْ يَكُنْ لِيُخْطِئَهُ وَمَا أَخْطَأَهُ لَمْ يَكُنْ لِيُصِيبَهُ.</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Qamar</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49:</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501213"/>
            <a:ext cx="8991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t>“</a:t>
            </a:r>
            <a:r>
              <a:rPr lang="en-US" sz="2400" b="1" dirty="0" err="1"/>
              <a:t>Sesungguhnya</a:t>
            </a:r>
            <a:r>
              <a:rPr lang="en-US" sz="2400" b="1" dirty="0"/>
              <a:t> Kami </a:t>
            </a:r>
            <a:r>
              <a:rPr lang="en-US" sz="2400" b="1" dirty="0" err="1"/>
              <a:t>menciptakan</a:t>
            </a:r>
            <a:r>
              <a:rPr lang="en-US" sz="2400" b="1" dirty="0"/>
              <a:t> </a:t>
            </a:r>
            <a:r>
              <a:rPr lang="en-US" sz="2400" b="1" dirty="0" err="1"/>
              <a:t>tiap-tiap</a:t>
            </a:r>
            <a:r>
              <a:rPr lang="en-US" sz="2400" b="1" dirty="0"/>
              <a:t> </a:t>
            </a:r>
            <a:r>
              <a:rPr lang="en-US" sz="2400" b="1" dirty="0" err="1"/>
              <a:t>sesuatu</a:t>
            </a:r>
            <a:r>
              <a:rPr lang="en-US" sz="2400" b="1" dirty="0"/>
              <a:t> </a:t>
            </a:r>
            <a:r>
              <a:rPr lang="en-US" sz="2400" b="1" dirty="0" err="1"/>
              <a:t>menurut</a:t>
            </a:r>
            <a:r>
              <a:rPr lang="en-US" sz="2400" b="1" dirty="0"/>
              <a:t> </a:t>
            </a:r>
            <a:r>
              <a:rPr lang="en-US" sz="2400" b="1" dirty="0" err="1"/>
              <a:t>takdir</a:t>
            </a:r>
            <a:r>
              <a:rPr lang="en-US" sz="2400" b="1" dirty="0"/>
              <a:t> (yang </a:t>
            </a:r>
            <a:r>
              <a:rPr lang="en-US" sz="2400" b="1" dirty="0" err="1"/>
              <a:t>telah</a:t>
            </a:r>
            <a:r>
              <a:rPr lang="en-US" sz="2400" b="1" dirty="0"/>
              <a:t> </a:t>
            </a:r>
            <a:r>
              <a:rPr lang="en-US" sz="2400" b="1" dirty="0" err="1"/>
              <a:t>ditentukan</a:t>
            </a:r>
            <a:r>
              <a:rPr lang="en-US" sz="2400" b="1" dirty="0"/>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31254" y="1940953"/>
            <a:ext cx="8856984" cy="830997"/>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إِنَّا كُلَّ شَيْءٍ خَلَقْنَاهُ بِقَدَرٍ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5969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1548</Words>
  <Application>Microsoft Office PowerPoint</Application>
  <PresentationFormat>On-screen Show (4:3)</PresentationFormat>
  <Paragraphs>163</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4</cp:revision>
  <dcterms:created xsi:type="dcterms:W3CDTF">2018-03-21T07:21:53Z</dcterms:created>
  <dcterms:modified xsi:type="dcterms:W3CDTF">2018-03-29T07:15:10Z</dcterms:modified>
</cp:coreProperties>
</file>